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498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74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87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65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7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32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9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3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67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E84A-E759-4994-93AD-EEEAC43550B4}" type="datetimeFigureOut">
              <a:rPr lang="en-GB" smtClean="0"/>
              <a:t>22/12/2018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C8CB-9997-41E4-B380-02F71C0EFD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0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21033" y="2888087"/>
            <a:ext cx="7572218" cy="2262781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Disorders of Respiratory System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02040" y="5202238"/>
            <a:ext cx="9144000" cy="1655762"/>
          </a:xfrm>
        </p:spPr>
        <p:txBody>
          <a:bodyPr/>
          <a:lstStyle/>
          <a:p>
            <a:pPr algn="r"/>
            <a:r>
              <a:rPr lang="ar-IQ" dirty="0" smtClean="0">
                <a:solidFill>
                  <a:schemeClr val="tx1"/>
                </a:solidFill>
              </a:rPr>
              <a:t>د. تماضر حامد وادي</a:t>
            </a:r>
          </a:p>
          <a:p>
            <a:pPr algn="r"/>
            <a:r>
              <a:rPr lang="ar-IQ" dirty="0" smtClean="0">
                <a:solidFill>
                  <a:schemeClr val="tx1"/>
                </a:solidFill>
              </a:rPr>
              <a:t>فرع العلوم المختبرية </a:t>
            </a:r>
            <a:r>
              <a:rPr lang="ar-IQ" dirty="0" smtClean="0">
                <a:solidFill>
                  <a:schemeClr val="tx1"/>
                </a:solidFill>
              </a:rPr>
              <a:t>السريرية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Nuage 3"/>
          <p:cNvSpPr/>
          <p:nvPr/>
        </p:nvSpPr>
        <p:spPr>
          <a:xfrm>
            <a:off x="1661374" y="837126"/>
            <a:ext cx="8886423" cy="1815921"/>
          </a:xfrm>
          <a:prstGeom prst="cloud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accent5">
                    <a:lumMod val="75000"/>
                  </a:schemeClr>
                </a:solidFill>
              </a:rPr>
              <a:t>Pathophysiology</a:t>
            </a:r>
            <a:endParaRPr lang="en-GB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0186" y="5190186"/>
            <a:ext cx="4134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Lecture 1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121986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922" y="1226015"/>
            <a:ext cx="11414078" cy="6730620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virulent strain of mycobacteria gains entry into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macrophage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endosomes (a process mediated by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macrophage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receptors, including the macrophage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mannose receptor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complement receptors that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 several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components of the mycobacterial cell walls),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organisms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 able to inhibit normal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microbicidal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responses by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preventing the fusion of the lysosomes with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phagocytic vacuole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The prevention of phagolysosome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allows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unchecked mycobacterial proliferation.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Thus, 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earliest phase of primary tuberculosis (in the first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weeks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in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nonsensitized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patient is characterized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bacillary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proliferation within the pulmonary alveolar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macrophages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air spaces, with resulting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bacteremia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seeding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multiple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sites.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bacteremia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most persons at this stage are asymptomatic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have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 mild flu-like illness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development 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cell-mediated immunity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occurs approximately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weeks after exposure. Processed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mycobacterial antigens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reach the draining lymph nodes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presented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CD4 T cells by dendritic cells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macrophages. Under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influence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macrophage-secreted IL-12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CD4+ T cells of the TH1 subset are generated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capable of secreting IFN-γ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The development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resistance to the organism is accompanied by conversion to a positive result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 tuberculin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skin testing.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801356" y="136478"/>
            <a:ext cx="8911687" cy="128089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 of </a:t>
            </a:r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65875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481" y="1014483"/>
            <a:ext cx="10854519" cy="6860276"/>
          </a:xfrm>
        </p:spPr>
        <p:txBody>
          <a:bodyPr>
            <a:noAutofit/>
          </a:bodyPr>
          <a:lstStyle/>
          <a:p>
            <a:pPr algn="just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IFN-γ released by the CD4+ T cells of 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TH1 subset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 crucial in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activating macrophages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Activated macrophages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in turn, release a variety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mediators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upregulate expression of genes with important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downstream effects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including (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TNF, which is responsible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recruitment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monocytes, which in turn undergo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activation and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differentiation into the “epithelioid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histiocytes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that characterize the granulomatous response; (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inducible nitric oxide synthase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iNOS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which results in elevated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nitric oxide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levels at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site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infection, with excellent antibacterial activity;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(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generation of reactive oxygen species, which can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antibacterial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activity. 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itric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oxide is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powerful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oxidizing agent that results in generation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reactive nitrogen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intermediates and other free radicals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capable 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oxidative destruction of several mycobacterial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constituents, from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cell wall to DNA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Defects in any of the steps of a TH1 response (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IL-12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IFN-γ, TNF, or nitric oxide production) result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poorly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formed granulomas, absence of resistance,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disease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progression. Persons with inherited mutations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any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component of the TH1 pathway are extremely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susceptible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infections with mycobacteria.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74060" y="163776"/>
            <a:ext cx="8911687" cy="128089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 of </a:t>
            </a:r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136046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898" y="-136480"/>
            <a:ext cx="8911687" cy="128089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</a:t>
            </a:r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Tuberculosis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061" y="445045"/>
            <a:ext cx="7929348" cy="6646460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Typically, the inhaled bacilli implant in the distal air spaces of the lower part of the upper lobe 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upper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part of the lower lobe, usually close to the pleura. As sensitization develops, a 1- to 1.5-cm area of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-white inflammatory consolidation emerges, the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Ghon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focus.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most cases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this focus undergoes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caseous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necrosis. Tubercle bacilli, either free or within phagocytes, travel in lymph drainage to the regional nodes, which also often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caseate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This combination of parenchymal lesion and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nodal involvement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referred to as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Ghon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complex. During the first few weeks, there is also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lymphatic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hematogenous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dissemination to other parts of the body. In approximately 95% of cases, development of cell mediated immunity controls the infection. Hence,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Ghon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complex undergoes progressive fibrosis, often followed by radiologically detectable calcification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(Ranke complex),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despite seeding of other organs, no lesions develop. 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histologic examination, sites of active involvement are marked by a characteristic granulomatous inflammatory reaction that forms both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caseating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noncaseating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granulomas, which consist of epithelioid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histiocytes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multinucleate giant cells.</a:t>
            </a: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22213"/>
            <a:ext cx="3088943" cy="51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03057" y="5473005"/>
            <a:ext cx="3088943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1400" dirty="0"/>
              <a:t>Primary pulmonary tuberculosis, </a:t>
            </a:r>
            <a:r>
              <a:rPr lang="en-GB" sz="1400" dirty="0" err="1"/>
              <a:t>Ghon</a:t>
            </a:r>
            <a:r>
              <a:rPr lang="en-GB" sz="1400" dirty="0"/>
              <a:t> complex. The </a:t>
            </a:r>
            <a:r>
              <a:rPr lang="en-GB" sz="1400" dirty="0" err="1"/>
              <a:t>gray</a:t>
            </a:r>
            <a:r>
              <a:rPr lang="en-GB" sz="1400" dirty="0"/>
              <a:t>-white parenchymal focus </a:t>
            </a:r>
            <a:r>
              <a:rPr lang="en-GB" sz="1400" i="1" dirty="0"/>
              <a:t>(arrow) </a:t>
            </a:r>
            <a:r>
              <a:rPr lang="en-GB" sz="1400" dirty="0"/>
              <a:t>is under the pleura in the </a:t>
            </a:r>
            <a:r>
              <a:rPr lang="en-GB" sz="1400" i="1" dirty="0"/>
              <a:t>lower part </a:t>
            </a:r>
            <a:r>
              <a:rPr lang="en-GB" sz="1400" dirty="0"/>
              <a:t>of the upper lobe.</a:t>
            </a:r>
          </a:p>
          <a:p>
            <a:pPr algn="just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428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607" y="138941"/>
            <a:ext cx="10704394" cy="1280890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Disorders associated with pulmonary diseases</a:t>
            </a:r>
            <a:b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1273706"/>
            <a:ext cx="12024576" cy="5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26255" y="443806"/>
            <a:ext cx="8911687" cy="128089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Pneumonia</a:t>
            </a:r>
            <a:endParaRPr lang="en-GB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37882" y="1130674"/>
            <a:ext cx="11154118" cy="5529618"/>
          </a:xfrm>
        </p:spPr>
        <p:txBody>
          <a:bodyPr>
            <a:noAutofit/>
          </a:bodyPr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Pneumonia can be very broadly defined as any infection in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lung.</a:t>
            </a: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histologic spectrum of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pneumonia may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range from 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fibrinopurulent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alveolar exudate seen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acute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bacterial pneumonias, to mononuclear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interstitial infiltrates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viral and other atypical pneumonias,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granulomas and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cavitation seen in many of the chronic pneumonias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Acute bacterial pneumonias can manifest as one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two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anatomic and radiographic patterns, referred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bronchopneumonia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lobar pneumonia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Streptococcus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pneumoniae (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pneumococcus) is responsible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more than 90% of lobar pneumonias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015" y="0"/>
            <a:ext cx="10645254" cy="1280890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Contrasting Features of Lobar Pneumonia and Bronchopneumonia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" y="1255594"/>
            <a:ext cx="12041874" cy="56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62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85" y="-155323"/>
            <a:ext cx="10881815" cy="128089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Pneumonia Syndromes and Implicated Pathogens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914" y="317500"/>
            <a:ext cx="4296229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2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552" y="288925"/>
            <a:ext cx="8911687" cy="128089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Pneumonia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806" y="1562328"/>
            <a:ext cx="6942519" cy="6566541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efore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antibiotics, pneumococcal pneumonia involved entire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almost entire lobes and evolved through four stages: </a:t>
            </a:r>
          </a:p>
          <a:p>
            <a:pPr algn="just">
              <a:buFont typeface="+mj-lt"/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congestion </a:t>
            </a:r>
          </a:p>
          <a:p>
            <a:pPr algn="just">
              <a:buFont typeface="+mj-lt"/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hepatization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hepatization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resolution.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35060" y="2374509"/>
            <a:ext cx="3316405" cy="4294980"/>
            <a:chOff x="9685428" y="158486"/>
            <a:chExt cx="2506571" cy="622324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5428" y="158486"/>
              <a:ext cx="2505075" cy="548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9686924" y="5643070"/>
              <a:ext cx="2505075" cy="738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Gross view of lobar pneumonia with </a:t>
              </a:r>
              <a:r>
                <a:rPr lang="en-GB" sz="1400" dirty="0" err="1"/>
                <a:t>gray</a:t>
              </a:r>
              <a:r>
                <a:rPr lang="en-GB" sz="1400" dirty="0"/>
                <a:t> </a:t>
              </a:r>
              <a:r>
                <a:rPr lang="en-GB" sz="1400" dirty="0" err="1" smtClean="0"/>
                <a:t>hepatization</a:t>
              </a:r>
              <a:r>
                <a:rPr lang="en-GB" sz="1400" dirty="0" smtClean="0"/>
                <a:t>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4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139" y="206451"/>
            <a:ext cx="8911687" cy="128089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Pneumonia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248" y="1116930"/>
            <a:ext cx="8381325" cy="6566541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first stage, that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congestion,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affected lobe(s) is (are) heavy, red, and boggy; histologically,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vascular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congestion can be seen, with proteinaceous fluid,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scattered neutrophils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and many bacteria in the alveoli. Within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few days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the stage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red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hepatization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ensues, in which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lung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lobe has a liver-like consistency; the alveolar spaces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packed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neutrophils, red cells,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fibrin.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next stage,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hepatization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lung is dry,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firm, because the red cells are lysed, while the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fibrinosuppurative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exudate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persists within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alveoli.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Resolution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follows in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uncomplicated cases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as exudates within the alveoli are enzymatically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digested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produce granular, semifluid debris that is resorbed,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ingested by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macrophages, coughed up, or organized by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fibroblasts growing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75594" y="3212326"/>
            <a:ext cx="3316406" cy="3642506"/>
            <a:chOff x="8875594" y="3212326"/>
            <a:chExt cx="3316406" cy="364250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594" y="3212326"/>
              <a:ext cx="3316406" cy="204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877573" y="5254394"/>
              <a:ext cx="3314426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400" dirty="0"/>
                <a:t>Acute pneumonia. The congested septal capillaries and extensive neutrophil exudation into alveoli correspond to early red </a:t>
              </a:r>
              <a:r>
                <a:rPr lang="en-GB" sz="1400" dirty="0" err="1"/>
                <a:t>hepatization</a:t>
              </a:r>
              <a:r>
                <a:rPr lang="en-GB" sz="1400" dirty="0"/>
                <a:t>. Fibrin nets have not yet formed.</a:t>
              </a:r>
            </a:p>
            <a:p>
              <a:pPr algn="just"/>
              <a:endParaRPr lang="en-GB" sz="1400" dirty="0"/>
            </a:p>
          </p:txBody>
        </p:sp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654" y="548846"/>
            <a:ext cx="3406346" cy="25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85654" y="206451"/>
            <a:ext cx="34063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Normal lung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04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650" y="296564"/>
            <a:ext cx="8911687" cy="128089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endParaRPr lang="en-GB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9367" y="1296537"/>
            <a:ext cx="10590663" cy="55614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Tuberculosis is a communicable chronic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granulomatous disease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caused by </a:t>
            </a:r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Mycobacterium </a:t>
            </a:r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usually affecting the lungs, but virtually any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extrapulmonary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organ can be involved in isolated infection.</a:t>
            </a:r>
          </a:p>
          <a:p>
            <a:pPr marL="0" indent="0" algn="just">
              <a:buNone/>
            </a:pPr>
            <a:endParaRPr lang="en-GB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Infection with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M. tuberculosis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typically leads to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development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delayed hypersensitivity, which can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 detected  by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tuberculin (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Mantoux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) test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pathogenesis of tuberculosis in the previously unexposed immunocompetent person is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centered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on the development of a targeted cell-mediated immunity that confers resistance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to the organism and results in development of tissue hypersensitivity to tubercular antigens. The pathologic features of tuberculosis, such as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caseating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granulomas and cavitation, are the result of the destructive tissue hypersensitivity that is part and parcel of the host immune response. </a:t>
            </a:r>
          </a:p>
          <a:p>
            <a:pPr algn="just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286" y="752475"/>
            <a:ext cx="92392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144713" y="0"/>
            <a:ext cx="8912225" cy="128111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Pathogenesis of </a:t>
            </a:r>
            <a:r>
              <a:rPr lang="en-GB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28680581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Grand écran</PresentationFormat>
  <Paragraphs>42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Disorders of Respiratory System</vt:lpstr>
      <vt:lpstr>Disorders associated with pulmonary diseases </vt:lpstr>
      <vt:lpstr>Pneumonia</vt:lpstr>
      <vt:lpstr>Contrasting Features of Lobar Pneumonia and Bronchopneumonia</vt:lpstr>
      <vt:lpstr>The Pneumonia Syndromes and Implicated Pathogens</vt:lpstr>
      <vt:lpstr>Features of Pneumonia</vt:lpstr>
      <vt:lpstr>Features of Pneumonia</vt:lpstr>
      <vt:lpstr>Tuberculosis</vt:lpstr>
      <vt:lpstr>Pathogenesis of Tuberculosis</vt:lpstr>
      <vt:lpstr>Pathogenesis of Tuberculosis</vt:lpstr>
      <vt:lpstr>Pathogenesis of Tuberculosis</vt:lpstr>
      <vt:lpstr>Features of Tuberculosis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Disorders of Respiratory System</dc:title>
  <dc:creator>847223</dc:creator>
  <cp:lastModifiedBy>847223</cp:lastModifiedBy>
  <cp:revision>1</cp:revision>
  <dcterms:created xsi:type="dcterms:W3CDTF">2018-12-22T11:57:46Z</dcterms:created>
  <dcterms:modified xsi:type="dcterms:W3CDTF">2018-12-22T11:58:41Z</dcterms:modified>
</cp:coreProperties>
</file>